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9" r:id="rId12"/>
    <p:sldId id="268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9EC923-CF41-4523-B308-43546B42C8CA}" v="34" dt="2021-09-06T16:37:26.9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93" d="100"/>
          <a:sy n="93" d="100"/>
        </p:scale>
        <p:origin x="293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20.jpe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19.jp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21.jpe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A2574-6FE5-4584-B524-9A45BF485C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Ellie-SMELLY</a:t>
            </a:r>
            <a:br>
              <a:rPr lang="en-US" dirty="0"/>
            </a:br>
            <a:r>
              <a:rPr lang="en-US" dirty="0"/>
              <a:t>For AWS-EDU-Kit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72C60-A9DB-438E-AFD0-6B4823F0A3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UI </a:t>
            </a:r>
            <a:r>
              <a:rPr lang="en-US" dirty="0" err="1"/>
              <a:t>DeSIGN</a:t>
            </a:r>
            <a:r>
              <a:rPr lang="en-US" dirty="0"/>
              <a:t> and </a:t>
            </a:r>
            <a:r>
              <a:rPr lang="en-US" dirty="0" err="1"/>
              <a:t>DePLOYED</a:t>
            </a:r>
            <a:r>
              <a:rPr lang="en-US" dirty="0"/>
              <a:t> BACK-END </a:t>
            </a:r>
            <a:r>
              <a:rPr lang="en-US"/>
              <a:t>services screens</a:t>
            </a:r>
          </a:p>
        </p:txBody>
      </p:sp>
    </p:spTree>
    <p:extLst>
      <p:ext uri="{BB962C8B-B14F-4D97-AF65-F5344CB8AC3E}">
        <p14:creationId xmlns:p14="http://schemas.microsoft.com/office/powerpoint/2010/main" val="1003113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3DC7F9B1-F2F5-4A14-9C95-60DE21A90933}"/>
              </a:ext>
            </a:extLst>
          </p:cNvPr>
          <p:cNvGrpSpPr/>
          <p:nvPr/>
        </p:nvGrpSpPr>
        <p:grpSpPr>
          <a:xfrm>
            <a:off x="1170709" y="1136074"/>
            <a:ext cx="8989290" cy="5002260"/>
            <a:chOff x="1170709" y="1136074"/>
            <a:chExt cx="8989290" cy="50022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9791BB-91C4-4A46-8FF3-4AC7CD96F79F}"/>
                </a:ext>
              </a:extLst>
            </p:cNvPr>
            <p:cNvSpPr/>
            <p:nvPr/>
          </p:nvSpPr>
          <p:spPr>
            <a:xfrm>
              <a:off x="1170709" y="1136074"/>
              <a:ext cx="8989290" cy="5002260"/>
            </a:xfrm>
            <a:prstGeom prst="rect">
              <a:avLst/>
            </a:prstGeom>
            <a:ln>
              <a:noFill/>
            </a:ln>
          </p:spPr>
        </p:sp>
        <p:sp>
          <p:nvSpPr>
            <p:cNvPr id="5" name="Rectangle 4" descr="Speedometer Low with solid fill">
              <a:extLst>
                <a:ext uri="{FF2B5EF4-FFF2-40B4-BE49-F238E27FC236}">
                  <a16:creationId xmlns:a16="http://schemas.microsoft.com/office/drawing/2014/main" id="{1898E870-B0AD-4CE1-BA23-C0AD0E780735}"/>
                </a:ext>
              </a:extLst>
            </p:cNvPr>
            <p:cNvSpPr/>
            <p:nvPr/>
          </p:nvSpPr>
          <p:spPr>
            <a:xfrm>
              <a:off x="3997040" y="3041070"/>
              <a:ext cx="2595954" cy="1059721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t="-31000" b="-31000"/>
              </a:stretch>
            </a:blipFill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50800" dir="5400000" algn="ctr" rotWithShape="0">
                <a:schemeClr val="accent2">
                  <a:lumMod val="75000"/>
                </a:scheme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5A9D2B3-A357-456C-9EDE-C7874463DC6F}"/>
                </a:ext>
              </a:extLst>
            </p:cNvPr>
            <p:cNvSpPr/>
            <p:nvPr/>
          </p:nvSpPr>
          <p:spPr>
            <a:xfrm>
              <a:off x="3855217" y="3706090"/>
              <a:ext cx="2940433" cy="812148"/>
            </a:xfrm>
            <a:custGeom>
              <a:avLst/>
              <a:gdLst>
                <a:gd name="connsiteX0" fmla="*/ 0 w 2940433"/>
                <a:gd name="connsiteY0" fmla="*/ 0 h 812148"/>
                <a:gd name="connsiteX1" fmla="*/ 2940433 w 2940433"/>
                <a:gd name="connsiteY1" fmla="*/ 0 h 812148"/>
                <a:gd name="connsiteX2" fmla="*/ 2940433 w 2940433"/>
                <a:gd name="connsiteY2" fmla="*/ 812148 h 812148"/>
                <a:gd name="connsiteX3" fmla="*/ 0 w 2940433"/>
                <a:gd name="connsiteY3" fmla="*/ 812148 h 812148"/>
                <a:gd name="connsiteX4" fmla="*/ 0 w 2940433"/>
                <a:gd name="connsiteY4" fmla="*/ 0 h 812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0433" h="812148">
                  <a:moveTo>
                    <a:pt x="0" y="0"/>
                  </a:moveTo>
                  <a:lnTo>
                    <a:pt x="2940433" y="0"/>
                  </a:lnTo>
                  <a:lnTo>
                    <a:pt x="2940433" y="812148"/>
                  </a:lnTo>
                  <a:lnTo>
                    <a:pt x="0" y="81214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8890" rIns="26670" bIns="0" numCol="1" spcCol="1270" anchor="b" anchorCtr="0">
              <a:noAutofit/>
            </a:bodyPr>
            <a:lstStyle/>
            <a:p>
              <a:pPr marL="0" lvl="0" indent="0" algn="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schemeClr val="bg1"/>
                  </a:solidFill>
                </a:rPr>
                <a:t>Devices</a:t>
              </a:r>
              <a:r>
                <a:rPr lang="en-US" sz="1400" kern="1200" dirty="0"/>
                <a:t> </a:t>
              </a:r>
              <a:r>
                <a:rPr lang="en-US" sz="1400" kern="1200" dirty="0">
                  <a:solidFill>
                    <a:schemeClr val="bg1"/>
                  </a:solidFill>
                </a:rPr>
                <a:t>powered by Smell Collection</a:t>
              </a:r>
            </a:p>
          </p:txBody>
        </p:sp>
        <p:sp>
          <p:nvSpPr>
            <p:cNvPr id="8" name="Rectangle 7" descr="Microscope with solid fill">
              <a:extLst>
                <a:ext uri="{FF2B5EF4-FFF2-40B4-BE49-F238E27FC236}">
                  <a16:creationId xmlns:a16="http://schemas.microsoft.com/office/drawing/2014/main" id="{3E5F3A61-1EE5-495F-9774-899CB031BDC1}"/>
                </a:ext>
              </a:extLst>
            </p:cNvPr>
            <p:cNvSpPr/>
            <p:nvPr/>
          </p:nvSpPr>
          <p:spPr>
            <a:xfrm>
              <a:off x="5672556" y="1136074"/>
              <a:ext cx="1323487" cy="1350109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 l="-1000" r="-1000"/>
              </a:stretch>
            </a:blipFill>
            <a:ln>
              <a:solidFill>
                <a:srgbClr val="FF0000"/>
              </a:solidFill>
            </a:ln>
            <a:effectLst>
              <a:outerShdw blurRad="50800" dist="50800" dir="5400000" algn="ctr" rotWithShape="0">
                <a:schemeClr val="bg1">
                  <a:lumMod val="85000"/>
                  <a:lumOff val="15000"/>
                </a:scheme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F7B11C-1BA1-4701-A179-6945A7CD62DC}"/>
                </a:ext>
              </a:extLst>
            </p:cNvPr>
            <p:cNvSpPr/>
            <p:nvPr/>
          </p:nvSpPr>
          <p:spPr>
            <a:xfrm>
              <a:off x="5754186" y="1218111"/>
              <a:ext cx="1159627" cy="1186035"/>
            </a:xfrm>
            <a:prstGeom prst="rect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11CD6E-5675-499E-8EBC-645C77BE643E}"/>
                </a:ext>
              </a:extLst>
            </p:cNvPr>
            <p:cNvSpPr/>
            <p:nvPr/>
          </p:nvSpPr>
          <p:spPr>
            <a:xfrm>
              <a:off x="5752986" y="2049486"/>
              <a:ext cx="1159627" cy="354660"/>
            </a:xfrm>
            <a:custGeom>
              <a:avLst/>
              <a:gdLst>
                <a:gd name="connsiteX0" fmla="*/ 0 w 1159627"/>
                <a:gd name="connsiteY0" fmla="*/ 0 h 354660"/>
                <a:gd name="connsiteX1" fmla="*/ 1159627 w 1159627"/>
                <a:gd name="connsiteY1" fmla="*/ 0 h 354660"/>
                <a:gd name="connsiteX2" fmla="*/ 1159627 w 1159627"/>
                <a:gd name="connsiteY2" fmla="*/ 354660 h 354660"/>
                <a:gd name="connsiteX3" fmla="*/ 0 w 1159627"/>
                <a:gd name="connsiteY3" fmla="*/ 354660 h 354660"/>
                <a:gd name="connsiteX4" fmla="*/ 0 w 1159627"/>
                <a:gd name="connsiteY4" fmla="*/ 0 h 35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9627" h="354660">
                  <a:moveTo>
                    <a:pt x="0" y="0"/>
                  </a:moveTo>
                  <a:lnTo>
                    <a:pt x="1159627" y="0"/>
                  </a:lnTo>
                  <a:lnTo>
                    <a:pt x="1159627" y="354660"/>
                  </a:lnTo>
                  <a:lnTo>
                    <a:pt x="0" y="35466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8890" rIns="26670" bIns="0" numCol="1" spcCol="1270" anchor="b" anchorCtr="0">
              <a:noAutofit/>
            </a:bodyPr>
            <a:lstStyle/>
            <a:p>
              <a:pPr marL="0" lvl="0" indent="0" algn="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schemeClr val="bg1"/>
                  </a:solidFill>
                </a:rPr>
                <a:t>Health</a:t>
              </a:r>
            </a:p>
          </p:txBody>
        </p:sp>
        <p:sp>
          <p:nvSpPr>
            <p:cNvPr id="11" name="Rectangle 10" descr="Atom with solid fill">
              <a:extLst>
                <a:ext uri="{FF2B5EF4-FFF2-40B4-BE49-F238E27FC236}">
                  <a16:creationId xmlns:a16="http://schemas.microsoft.com/office/drawing/2014/main" id="{2B7A1601-4F20-47BC-8F56-056BD398D528}"/>
                </a:ext>
              </a:extLst>
            </p:cNvPr>
            <p:cNvSpPr/>
            <p:nvPr/>
          </p:nvSpPr>
          <p:spPr>
            <a:xfrm>
              <a:off x="7271105" y="3454821"/>
              <a:ext cx="1262544" cy="895504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 t="-31000" b="-31000"/>
              </a:stretch>
            </a:blipFill>
            <a:effectLst>
              <a:outerShdw blurRad="50800" dist="50800" dir="5400000" algn="ctr" rotWithShape="0">
                <a:srgbClr val="00B0F0"/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614098-7B44-49E8-B48E-7AAE4B2A4D89}"/>
                </a:ext>
              </a:extLst>
            </p:cNvPr>
            <p:cNvSpPr/>
            <p:nvPr/>
          </p:nvSpPr>
          <p:spPr>
            <a:xfrm>
              <a:off x="7179712" y="3487636"/>
              <a:ext cx="1445932" cy="831375"/>
            </a:xfrm>
            <a:prstGeom prst="rect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E0DCA9-53E9-4500-8013-499D6C39B835}"/>
                </a:ext>
              </a:extLst>
            </p:cNvPr>
            <p:cNvSpPr/>
            <p:nvPr/>
          </p:nvSpPr>
          <p:spPr>
            <a:xfrm>
              <a:off x="7179712" y="3964852"/>
              <a:ext cx="1445932" cy="354660"/>
            </a:xfrm>
            <a:custGeom>
              <a:avLst/>
              <a:gdLst>
                <a:gd name="connsiteX0" fmla="*/ 0 w 1445932"/>
                <a:gd name="connsiteY0" fmla="*/ 0 h 354660"/>
                <a:gd name="connsiteX1" fmla="*/ 1445932 w 1445932"/>
                <a:gd name="connsiteY1" fmla="*/ 0 h 354660"/>
                <a:gd name="connsiteX2" fmla="*/ 1445932 w 1445932"/>
                <a:gd name="connsiteY2" fmla="*/ 354660 h 354660"/>
                <a:gd name="connsiteX3" fmla="*/ 0 w 1445932"/>
                <a:gd name="connsiteY3" fmla="*/ 354660 h 354660"/>
                <a:gd name="connsiteX4" fmla="*/ 0 w 1445932"/>
                <a:gd name="connsiteY4" fmla="*/ 0 h 35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5932" h="354660">
                  <a:moveTo>
                    <a:pt x="0" y="0"/>
                  </a:moveTo>
                  <a:lnTo>
                    <a:pt x="1445932" y="0"/>
                  </a:lnTo>
                  <a:lnTo>
                    <a:pt x="1445932" y="354660"/>
                  </a:lnTo>
                  <a:lnTo>
                    <a:pt x="0" y="35466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8890" rIns="26670" bIns="0" numCol="1" spcCol="1270" anchor="b" anchorCtr="0">
              <a:noAutofit/>
            </a:bodyPr>
            <a:lstStyle/>
            <a:p>
              <a:pPr marL="0" lvl="0" indent="0" algn="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schemeClr val="bg1"/>
                  </a:solidFill>
                </a:rPr>
                <a:t>Science</a:t>
              </a:r>
            </a:p>
          </p:txBody>
        </p:sp>
        <p:sp>
          <p:nvSpPr>
            <p:cNvPr id="14" name="Rectangle 13" descr="Shield Cross outline">
              <a:extLst>
                <a:ext uri="{FF2B5EF4-FFF2-40B4-BE49-F238E27FC236}">
                  <a16:creationId xmlns:a16="http://schemas.microsoft.com/office/drawing/2014/main" id="{5810C02B-DB13-4F8E-85E9-C4708B17710C}"/>
                </a:ext>
              </a:extLst>
            </p:cNvPr>
            <p:cNvSpPr/>
            <p:nvPr/>
          </p:nvSpPr>
          <p:spPr>
            <a:xfrm>
              <a:off x="2705063" y="3832292"/>
              <a:ext cx="789891" cy="80236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 l="-1000" r="-1000"/>
              </a:stretch>
            </a:blipFill>
            <a:effectLst>
              <a:outerShdw blurRad="50800" dist="50800" dir="5400000" algn="ctr" rotWithShape="0">
                <a:srgbClr val="FF0000"/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33A8CA-C737-4AEF-AA5E-BD3F20C520F7}"/>
                </a:ext>
              </a:extLst>
            </p:cNvPr>
            <p:cNvSpPr/>
            <p:nvPr/>
          </p:nvSpPr>
          <p:spPr>
            <a:xfrm>
              <a:off x="2786693" y="3916830"/>
              <a:ext cx="627231" cy="640789"/>
            </a:xfrm>
            <a:prstGeom prst="rect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69ADC27-D017-449F-88D3-8066485FA69A}"/>
                </a:ext>
              </a:extLst>
            </p:cNvPr>
            <p:cNvSpPr/>
            <p:nvPr/>
          </p:nvSpPr>
          <p:spPr>
            <a:xfrm>
              <a:off x="2786693" y="4203459"/>
              <a:ext cx="627231" cy="354660"/>
            </a:xfrm>
            <a:custGeom>
              <a:avLst/>
              <a:gdLst>
                <a:gd name="connsiteX0" fmla="*/ 0 w 627231"/>
                <a:gd name="connsiteY0" fmla="*/ 0 h 354660"/>
                <a:gd name="connsiteX1" fmla="*/ 627231 w 627231"/>
                <a:gd name="connsiteY1" fmla="*/ 0 h 354660"/>
                <a:gd name="connsiteX2" fmla="*/ 627231 w 627231"/>
                <a:gd name="connsiteY2" fmla="*/ 354660 h 354660"/>
                <a:gd name="connsiteX3" fmla="*/ 0 w 627231"/>
                <a:gd name="connsiteY3" fmla="*/ 354660 h 354660"/>
                <a:gd name="connsiteX4" fmla="*/ 0 w 627231"/>
                <a:gd name="connsiteY4" fmla="*/ 0 h 35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231" h="354660">
                  <a:moveTo>
                    <a:pt x="0" y="0"/>
                  </a:moveTo>
                  <a:lnTo>
                    <a:pt x="627231" y="0"/>
                  </a:lnTo>
                  <a:lnTo>
                    <a:pt x="627231" y="354660"/>
                  </a:lnTo>
                  <a:lnTo>
                    <a:pt x="0" y="35466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8890" rIns="26670" bIns="0" numCol="1" spcCol="1270" anchor="b" anchorCtr="0">
              <a:noAutofit/>
            </a:bodyPr>
            <a:lstStyle/>
            <a:p>
              <a:pPr marL="0" lvl="0" indent="0" algn="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schemeClr val="bg1"/>
                  </a:solidFill>
                </a:rPr>
                <a:t>Security</a:t>
              </a:r>
            </a:p>
          </p:txBody>
        </p:sp>
        <p:sp>
          <p:nvSpPr>
            <p:cNvPr id="17" name="Rectangle 16" descr="Playground with solid fill">
              <a:extLst>
                <a:ext uri="{FF2B5EF4-FFF2-40B4-BE49-F238E27FC236}">
                  <a16:creationId xmlns:a16="http://schemas.microsoft.com/office/drawing/2014/main" id="{1EC51657-0C89-40EF-9A8F-332C25CD8C1E}"/>
                </a:ext>
              </a:extLst>
            </p:cNvPr>
            <p:cNvSpPr/>
            <p:nvPr/>
          </p:nvSpPr>
          <p:spPr>
            <a:xfrm>
              <a:off x="6478653" y="4788224"/>
              <a:ext cx="1391312" cy="1350109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>
                <a:fillRect t="-2000" b="-2000"/>
              </a:stretch>
            </a:blipFill>
            <a:effectLst>
              <a:outerShdw blurRad="50800" dist="50800" dir="5400000" algn="ctr" rotWithShape="0">
                <a:schemeClr val="accent3">
                  <a:lumMod val="75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C32753-8498-4F9B-915B-A92B705C3D5B}"/>
                </a:ext>
              </a:extLst>
            </p:cNvPr>
            <p:cNvSpPr/>
            <p:nvPr/>
          </p:nvSpPr>
          <p:spPr>
            <a:xfrm>
              <a:off x="6558483" y="4871261"/>
              <a:ext cx="1227452" cy="1186035"/>
            </a:xfrm>
            <a:prstGeom prst="rect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A63B1E9-FA97-45BE-AD3E-42D7275A4369}"/>
                </a:ext>
              </a:extLst>
            </p:cNvPr>
            <p:cNvSpPr/>
            <p:nvPr/>
          </p:nvSpPr>
          <p:spPr>
            <a:xfrm>
              <a:off x="6558483" y="5702637"/>
              <a:ext cx="1227452" cy="354660"/>
            </a:xfrm>
            <a:custGeom>
              <a:avLst/>
              <a:gdLst>
                <a:gd name="connsiteX0" fmla="*/ 0 w 1227452"/>
                <a:gd name="connsiteY0" fmla="*/ 0 h 354660"/>
                <a:gd name="connsiteX1" fmla="*/ 1227452 w 1227452"/>
                <a:gd name="connsiteY1" fmla="*/ 0 h 354660"/>
                <a:gd name="connsiteX2" fmla="*/ 1227452 w 1227452"/>
                <a:gd name="connsiteY2" fmla="*/ 354660 h 354660"/>
                <a:gd name="connsiteX3" fmla="*/ 0 w 1227452"/>
                <a:gd name="connsiteY3" fmla="*/ 354660 h 354660"/>
                <a:gd name="connsiteX4" fmla="*/ 0 w 1227452"/>
                <a:gd name="connsiteY4" fmla="*/ 0 h 35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7452" h="354660">
                  <a:moveTo>
                    <a:pt x="0" y="0"/>
                  </a:moveTo>
                  <a:lnTo>
                    <a:pt x="1227452" y="0"/>
                  </a:lnTo>
                  <a:lnTo>
                    <a:pt x="1227452" y="354660"/>
                  </a:lnTo>
                  <a:lnTo>
                    <a:pt x="0" y="35466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8890" rIns="26670" bIns="0" numCol="1" spcCol="1270" anchor="b" anchorCtr="0">
              <a:noAutofit/>
            </a:bodyPr>
            <a:lstStyle/>
            <a:p>
              <a:pPr marL="0" lvl="0" indent="0" algn="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solidFill>
                    <a:schemeClr val="bg1"/>
                  </a:solidFill>
                </a:rPr>
                <a:t>Education</a:t>
              </a:r>
            </a:p>
          </p:txBody>
        </p:sp>
        <p:sp>
          <p:nvSpPr>
            <p:cNvPr id="20" name="Rectangle 19" descr="Boardroom with solid fill">
              <a:extLst>
                <a:ext uri="{FF2B5EF4-FFF2-40B4-BE49-F238E27FC236}">
                  <a16:creationId xmlns:a16="http://schemas.microsoft.com/office/drawing/2014/main" id="{90EEBE3E-4FE2-400B-BD72-8DB8E28C80A5}"/>
                </a:ext>
              </a:extLst>
            </p:cNvPr>
            <p:cNvSpPr/>
            <p:nvPr/>
          </p:nvSpPr>
          <p:spPr>
            <a:xfrm>
              <a:off x="3611397" y="4788224"/>
              <a:ext cx="1417122" cy="802362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>
                <a:fillRect t="-38000" b="-38000"/>
              </a:stretch>
            </a:blipFill>
            <a:effectLst>
              <a:outerShdw blurRad="50800" dist="50800" dir="5400000" algn="ctr" rotWithShape="0">
                <a:schemeClr val="accent6">
                  <a:lumMod val="75000"/>
                </a:scheme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500119-E4F9-4368-8D86-5AD97F223EE1}"/>
                </a:ext>
              </a:extLst>
            </p:cNvPr>
            <p:cNvSpPr/>
            <p:nvPr/>
          </p:nvSpPr>
          <p:spPr>
            <a:xfrm>
              <a:off x="3694227" y="4871261"/>
              <a:ext cx="1255062" cy="640789"/>
            </a:xfrm>
            <a:prstGeom prst="rect">
              <a:avLst/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10EE3E2-D9CB-49BF-9561-1CC35B5B002C}"/>
                </a:ext>
              </a:extLst>
            </p:cNvPr>
            <p:cNvSpPr/>
            <p:nvPr/>
          </p:nvSpPr>
          <p:spPr>
            <a:xfrm>
              <a:off x="3694227" y="5157390"/>
              <a:ext cx="1255062" cy="354660"/>
            </a:xfrm>
            <a:custGeom>
              <a:avLst/>
              <a:gdLst>
                <a:gd name="connsiteX0" fmla="*/ 0 w 1255062"/>
                <a:gd name="connsiteY0" fmla="*/ 0 h 354660"/>
                <a:gd name="connsiteX1" fmla="*/ 1255062 w 1255062"/>
                <a:gd name="connsiteY1" fmla="*/ 0 h 354660"/>
                <a:gd name="connsiteX2" fmla="*/ 1255062 w 1255062"/>
                <a:gd name="connsiteY2" fmla="*/ 354660 h 354660"/>
                <a:gd name="connsiteX3" fmla="*/ 0 w 1255062"/>
                <a:gd name="connsiteY3" fmla="*/ 354660 h 354660"/>
                <a:gd name="connsiteX4" fmla="*/ 0 w 1255062"/>
                <a:gd name="connsiteY4" fmla="*/ 0 h 35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5062" h="354660">
                  <a:moveTo>
                    <a:pt x="0" y="0"/>
                  </a:moveTo>
                  <a:lnTo>
                    <a:pt x="1255062" y="0"/>
                  </a:lnTo>
                  <a:lnTo>
                    <a:pt x="1255062" y="354660"/>
                  </a:lnTo>
                  <a:lnTo>
                    <a:pt x="0" y="35466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8890" rIns="26670" bIns="0" numCol="1" spcCol="1270" anchor="b" anchorCtr="0">
              <a:noAutofit/>
            </a:bodyPr>
            <a:lstStyle/>
            <a:p>
              <a:pPr marL="0" lvl="0" indent="0" algn="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Home/</a:t>
              </a:r>
              <a:r>
                <a:rPr lang="en-US" sz="1400" kern="1200" dirty="0">
                  <a:solidFill>
                    <a:schemeClr val="bg1"/>
                  </a:solidFill>
                </a:rPr>
                <a:t>Business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6196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99A5B7F3-ACC9-4B57-A23E-E7ABCC91F9ED}"/>
              </a:ext>
            </a:extLst>
          </p:cNvPr>
          <p:cNvGrpSpPr/>
          <p:nvPr/>
        </p:nvGrpSpPr>
        <p:grpSpPr>
          <a:xfrm>
            <a:off x="0" y="735215"/>
            <a:ext cx="11479344" cy="5719536"/>
            <a:chOff x="0" y="735215"/>
            <a:chExt cx="11479344" cy="5719536"/>
          </a:xfrm>
        </p:grpSpPr>
        <p:pic>
          <p:nvPicPr>
            <p:cNvPr id="3" name="Picture 2" descr="A picture containing text, wall, indoor&#10;&#10;Description automatically generated">
              <a:extLst>
                <a:ext uri="{FF2B5EF4-FFF2-40B4-BE49-F238E27FC236}">
                  <a16:creationId xmlns:a16="http://schemas.microsoft.com/office/drawing/2014/main" id="{18724A17-D32D-45C6-B717-D11BE9B0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626" y="1069298"/>
              <a:ext cx="1655618" cy="1975877"/>
            </a:xfrm>
            <a:prstGeom prst="rect">
              <a:avLst/>
            </a:prstGeom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50800" dir="5400000" algn="ctr" rotWithShape="0">
                <a:schemeClr val="accent2">
                  <a:lumMod val="40000"/>
                  <a:lumOff val="60000"/>
                  <a:alpha val="96000"/>
                </a:schemeClr>
              </a:outerShdw>
              <a:softEdge rad="12700"/>
            </a:effec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B1DCF95-1591-439C-A6E7-E0DB1040C577}"/>
                </a:ext>
              </a:extLst>
            </p:cNvPr>
            <p:cNvGrpSpPr/>
            <p:nvPr/>
          </p:nvGrpSpPr>
          <p:grpSpPr>
            <a:xfrm>
              <a:off x="4533057" y="735215"/>
              <a:ext cx="6946287" cy="2951019"/>
              <a:chOff x="2715491" y="900545"/>
              <a:chExt cx="6946287" cy="2951019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B99FF8F-19A7-44A1-8594-E53AA306F390}"/>
                  </a:ext>
                </a:extLst>
              </p:cNvPr>
              <p:cNvSpPr/>
              <p:nvPr/>
            </p:nvSpPr>
            <p:spPr>
              <a:xfrm>
                <a:off x="2715491" y="900545"/>
                <a:ext cx="6946287" cy="2951019"/>
              </a:xfrm>
              <a:prstGeom prst="roundRect">
                <a:avLst/>
              </a:prstGeom>
              <a:noFill/>
              <a:ln w="31750">
                <a:solidFill>
                  <a:schemeClr val="bg2">
                    <a:lumMod val="60000"/>
                    <a:lumOff val="4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EA295004-7607-426E-B2A7-6843249F13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9492" y="1662545"/>
                <a:ext cx="2807854" cy="1579418"/>
              </a:xfrm>
              <a:prstGeom prst="rect">
                <a:avLst/>
              </a:prstGeom>
              <a:noFill/>
              <a:effectLst>
                <a:outerShdw blurRad="50800" dist="50800" dir="5400000" algn="ctr" rotWithShape="0">
                  <a:schemeClr val="bg2">
                    <a:lumMod val="40000"/>
                    <a:lumOff val="60000"/>
                  </a:schemeClr>
                </a:outerShdw>
                <a:softEdge rad="1016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0CABFB-FC20-446F-AEB2-4E661C220A88}"/>
                  </a:ext>
                </a:extLst>
              </p:cNvPr>
              <p:cNvSpPr/>
              <p:nvPr/>
            </p:nvSpPr>
            <p:spPr>
              <a:xfrm>
                <a:off x="3423898" y="1354768"/>
                <a:ext cx="1799266" cy="3077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1400" b="1" cap="none" spc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</a:rPr>
                  <a:t>Back-end Services</a:t>
                </a:r>
                <a:endParaRPr lang="en-US" sz="1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8" name="Arrow: Left-Right 7">
                <a:extLst>
                  <a:ext uri="{FF2B5EF4-FFF2-40B4-BE49-F238E27FC236}">
                    <a16:creationId xmlns:a16="http://schemas.microsoft.com/office/drawing/2014/main" id="{5C8DFEB1-42C5-47B8-8359-223FE57F01FA}"/>
                  </a:ext>
                </a:extLst>
              </p:cNvPr>
              <p:cNvSpPr/>
              <p:nvPr/>
            </p:nvSpPr>
            <p:spPr>
              <a:xfrm>
                <a:off x="6002482" y="2223655"/>
                <a:ext cx="1236518" cy="346363"/>
              </a:xfrm>
              <a:prstGeom prst="leftRightArrow">
                <a:avLst/>
              </a:prstGeom>
              <a:effectLst>
                <a:outerShdw blurRad="50800" dist="50800" dir="5400000" algn="ctr" rotWithShape="0">
                  <a:schemeClr val="accent1">
                    <a:lumMod val="60000"/>
                    <a:lumOff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4" descr="See the source image">
                <a:extLst>
                  <a:ext uri="{FF2B5EF4-FFF2-40B4-BE49-F238E27FC236}">
                    <a16:creationId xmlns:a16="http://schemas.microsoft.com/office/drawing/2014/main" id="{DA75315C-1B04-4096-B71E-087E54E32E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4136" y="1424249"/>
                <a:ext cx="2197642" cy="1716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E233606-634C-4A42-A650-BBEBD1E76F97}"/>
                  </a:ext>
                </a:extLst>
              </p:cNvPr>
              <p:cNvSpPr/>
              <p:nvPr/>
            </p:nvSpPr>
            <p:spPr>
              <a:xfrm>
                <a:off x="7877318" y="2570018"/>
                <a:ext cx="1750544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2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</a:rPr>
                  <a:t>User submitted data</a:t>
                </a:r>
              </a:p>
              <a:p>
                <a:pPr algn="ctr"/>
                <a:r>
                  <a:rPr lang="en-US" sz="1200" b="1" cap="none" spc="0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</a:rPr>
                  <a:t>And</a:t>
                </a:r>
              </a:p>
              <a:p>
                <a:pPr algn="ctr"/>
                <a:r>
                  <a:rPr lang="en-US" sz="12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5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</a:rPr>
                  <a:t>Curated Smell Collection</a:t>
                </a:r>
                <a:endParaRPr lang="en-US" sz="12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30" name="Arrow: Left-Right 29">
              <a:extLst>
                <a:ext uri="{FF2B5EF4-FFF2-40B4-BE49-F238E27FC236}">
                  <a16:creationId xmlns:a16="http://schemas.microsoft.com/office/drawing/2014/main" id="{6B2AF8FF-6684-4126-BDB8-6A89AC86C670}"/>
                </a:ext>
              </a:extLst>
            </p:cNvPr>
            <p:cNvSpPr/>
            <p:nvPr/>
          </p:nvSpPr>
          <p:spPr>
            <a:xfrm>
              <a:off x="2941649" y="1822796"/>
              <a:ext cx="1339534" cy="387928"/>
            </a:xfrm>
            <a:prstGeom prst="leftRightArrow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Submit</a:t>
              </a:r>
            </a:p>
          </p:txBody>
        </p:sp>
        <p:sp>
          <p:nvSpPr>
            <p:cNvPr id="31" name="Arrow: Left-Up 30">
              <a:extLst>
                <a:ext uri="{FF2B5EF4-FFF2-40B4-BE49-F238E27FC236}">
                  <a16:creationId xmlns:a16="http://schemas.microsoft.com/office/drawing/2014/main" id="{4E14CDD1-A125-4F74-8CEC-5DD414D7F393}"/>
                </a:ext>
              </a:extLst>
            </p:cNvPr>
            <p:cNvSpPr/>
            <p:nvPr/>
          </p:nvSpPr>
          <p:spPr>
            <a:xfrm>
              <a:off x="6913418" y="3838633"/>
              <a:ext cx="1703795" cy="2284152"/>
            </a:xfrm>
            <a:prstGeom prst="left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effectLst>
              <a:outerShdw blurRad="50800" dist="50800" dir="5400000" algn="ctr" rotWithShape="0">
                <a:srgbClr val="000000">
                  <a:alpha val="9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E93BE28-38AD-4951-8262-F126B41D435A}"/>
                </a:ext>
              </a:extLst>
            </p:cNvPr>
            <p:cNvGrpSpPr/>
            <p:nvPr/>
          </p:nvGrpSpPr>
          <p:grpSpPr>
            <a:xfrm>
              <a:off x="0" y="3807175"/>
              <a:ext cx="8993852" cy="2647576"/>
              <a:chOff x="1170709" y="1136074"/>
              <a:chExt cx="8989290" cy="500226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173DB32-FAE3-412B-BD72-484BFF36800F}"/>
                  </a:ext>
                </a:extLst>
              </p:cNvPr>
              <p:cNvSpPr/>
              <p:nvPr/>
            </p:nvSpPr>
            <p:spPr>
              <a:xfrm>
                <a:off x="1170709" y="1136074"/>
                <a:ext cx="8989290" cy="5002260"/>
              </a:xfrm>
              <a:prstGeom prst="rect">
                <a:avLst/>
              </a:prstGeom>
              <a:ln>
                <a:noFill/>
              </a:ln>
            </p:spPr>
          </p:sp>
          <p:sp>
            <p:nvSpPr>
              <p:cNvPr id="34" name="Rectangle 33" descr="Speedometer Low with solid fill">
                <a:extLst>
                  <a:ext uri="{FF2B5EF4-FFF2-40B4-BE49-F238E27FC236}">
                    <a16:creationId xmlns:a16="http://schemas.microsoft.com/office/drawing/2014/main" id="{A9C553E6-E741-4A43-AA72-828F8577CB3F}"/>
                  </a:ext>
                </a:extLst>
              </p:cNvPr>
              <p:cNvSpPr/>
              <p:nvPr/>
            </p:nvSpPr>
            <p:spPr>
              <a:xfrm>
                <a:off x="3997040" y="3041070"/>
                <a:ext cx="2595954" cy="1059721"/>
              </a:xfrm>
              <a:prstGeom prst="rect">
                <a:avLst/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>
                  <a:fillRect t="-31000" b="-31000"/>
                </a:stretch>
              </a:blipFill>
              <a:ln>
                <a:solidFill>
                  <a:schemeClr val="accent3">
                    <a:lumMod val="75000"/>
                  </a:schemeClr>
                </a:solidFill>
              </a:ln>
              <a:effectLst>
                <a:outerShdw blurRad="50800" dist="50800" dir="5400000" algn="ctr" rotWithShape="0">
                  <a:schemeClr val="accent2">
                    <a:lumMod val="75000"/>
                  </a:schemeClr>
                </a:outerShdw>
              </a:effectLst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F4730A4-FDD8-4B66-B6AF-40CBBC76EDEB}"/>
                  </a:ext>
                </a:extLst>
              </p:cNvPr>
              <p:cNvSpPr/>
              <p:nvPr/>
            </p:nvSpPr>
            <p:spPr>
              <a:xfrm>
                <a:off x="3855217" y="3706090"/>
                <a:ext cx="2940433" cy="812148"/>
              </a:xfrm>
              <a:custGeom>
                <a:avLst/>
                <a:gdLst>
                  <a:gd name="connsiteX0" fmla="*/ 0 w 2940433"/>
                  <a:gd name="connsiteY0" fmla="*/ 0 h 812148"/>
                  <a:gd name="connsiteX1" fmla="*/ 2940433 w 2940433"/>
                  <a:gd name="connsiteY1" fmla="*/ 0 h 812148"/>
                  <a:gd name="connsiteX2" fmla="*/ 2940433 w 2940433"/>
                  <a:gd name="connsiteY2" fmla="*/ 812148 h 812148"/>
                  <a:gd name="connsiteX3" fmla="*/ 0 w 2940433"/>
                  <a:gd name="connsiteY3" fmla="*/ 812148 h 812148"/>
                  <a:gd name="connsiteX4" fmla="*/ 0 w 2940433"/>
                  <a:gd name="connsiteY4" fmla="*/ 0 h 812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0433" h="812148">
                    <a:moveTo>
                      <a:pt x="0" y="0"/>
                    </a:moveTo>
                    <a:lnTo>
                      <a:pt x="2940433" y="0"/>
                    </a:lnTo>
                    <a:lnTo>
                      <a:pt x="2940433" y="812148"/>
                    </a:lnTo>
                    <a:lnTo>
                      <a:pt x="0" y="81214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6670" tIns="8890" rIns="26670" bIns="0" numCol="1" spcCol="1270" anchor="b" anchorCtr="0">
                <a:noAutofit/>
              </a:bodyPr>
              <a:lstStyle/>
              <a:p>
                <a:pPr marL="0" lvl="0" indent="0" algn="r" defTabSz="6223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 dirty="0">
                    <a:solidFill>
                      <a:schemeClr val="bg1"/>
                    </a:solidFill>
                  </a:rPr>
                  <a:t>Devices</a:t>
                </a:r>
                <a:r>
                  <a:rPr lang="en-US" sz="1400" kern="1200" dirty="0"/>
                  <a:t> </a:t>
                </a:r>
                <a:r>
                  <a:rPr lang="en-US" sz="1400" kern="1200" dirty="0">
                    <a:solidFill>
                      <a:schemeClr val="bg1"/>
                    </a:solidFill>
                  </a:rPr>
                  <a:t>powered by Smell Collection</a:t>
                </a:r>
              </a:p>
            </p:txBody>
          </p:sp>
          <p:sp>
            <p:nvSpPr>
              <p:cNvPr id="36" name="Rectangle 35" descr="Microscope with solid fill">
                <a:extLst>
                  <a:ext uri="{FF2B5EF4-FFF2-40B4-BE49-F238E27FC236}">
                    <a16:creationId xmlns:a16="http://schemas.microsoft.com/office/drawing/2014/main" id="{047D2C19-E337-4D24-A0FE-E732DC76B25E}"/>
                  </a:ext>
                </a:extLst>
              </p:cNvPr>
              <p:cNvSpPr/>
              <p:nvPr/>
            </p:nvSpPr>
            <p:spPr>
              <a:xfrm>
                <a:off x="5672556" y="1136074"/>
                <a:ext cx="1323487" cy="1350109"/>
              </a:xfrm>
              <a:prstGeom prst="rect">
                <a:avLst/>
              </a:prstGeom>
              <a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>
                  <a:fillRect l="-1000" r="-1000"/>
                </a:stretch>
              </a:blipFill>
              <a:ln>
                <a:solidFill>
                  <a:srgbClr val="FF0000"/>
                </a:solidFill>
              </a:ln>
              <a:effectLst>
                <a:outerShdw blurRad="50800" dist="50800" dir="5400000" algn="ctr" rotWithShape="0">
                  <a:schemeClr val="bg1">
                    <a:lumMod val="85000"/>
                    <a:lumOff val="15000"/>
                  </a:schemeClr>
                </a:outerShdw>
              </a:effectLst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B97F4B-55DE-4387-AD18-0790545CCAFC}"/>
                  </a:ext>
                </a:extLst>
              </p:cNvPr>
              <p:cNvSpPr/>
              <p:nvPr/>
            </p:nvSpPr>
            <p:spPr>
              <a:xfrm>
                <a:off x="5754186" y="1218111"/>
                <a:ext cx="1159627" cy="1186035"/>
              </a:xfrm>
              <a:prstGeom prst="rect">
                <a:avLst/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840E5A6-E284-4C84-BF62-7139AC55C9EF}"/>
                  </a:ext>
                </a:extLst>
              </p:cNvPr>
              <p:cNvSpPr/>
              <p:nvPr/>
            </p:nvSpPr>
            <p:spPr>
              <a:xfrm>
                <a:off x="5752986" y="2049486"/>
                <a:ext cx="1159627" cy="354660"/>
              </a:xfrm>
              <a:custGeom>
                <a:avLst/>
                <a:gdLst>
                  <a:gd name="connsiteX0" fmla="*/ 0 w 1159627"/>
                  <a:gd name="connsiteY0" fmla="*/ 0 h 354660"/>
                  <a:gd name="connsiteX1" fmla="*/ 1159627 w 1159627"/>
                  <a:gd name="connsiteY1" fmla="*/ 0 h 354660"/>
                  <a:gd name="connsiteX2" fmla="*/ 1159627 w 1159627"/>
                  <a:gd name="connsiteY2" fmla="*/ 354660 h 354660"/>
                  <a:gd name="connsiteX3" fmla="*/ 0 w 1159627"/>
                  <a:gd name="connsiteY3" fmla="*/ 354660 h 354660"/>
                  <a:gd name="connsiteX4" fmla="*/ 0 w 1159627"/>
                  <a:gd name="connsiteY4" fmla="*/ 0 h 354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9627" h="354660">
                    <a:moveTo>
                      <a:pt x="0" y="0"/>
                    </a:moveTo>
                    <a:lnTo>
                      <a:pt x="1159627" y="0"/>
                    </a:lnTo>
                    <a:lnTo>
                      <a:pt x="1159627" y="354660"/>
                    </a:lnTo>
                    <a:lnTo>
                      <a:pt x="0" y="35466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6670" tIns="8890" rIns="26670" bIns="0" numCol="1" spcCol="1270" anchor="b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 dirty="0">
                    <a:solidFill>
                      <a:schemeClr val="bg1"/>
                    </a:solidFill>
                  </a:rPr>
                  <a:t>Health</a:t>
                </a:r>
              </a:p>
            </p:txBody>
          </p:sp>
          <p:sp>
            <p:nvSpPr>
              <p:cNvPr id="39" name="Rectangle 38" descr="Atom with solid fill">
                <a:extLst>
                  <a:ext uri="{FF2B5EF4-FFF2-40B4-BE49-F238E27FC236}">
                    <a16:creationId xmlns:a16="http://schemas.microsoft.com/office/drawing/2014/main" id="{ED5F3F10-F8C7-4010-85E3-CDDB4CB45382}"/>
                  </a:ext>
                </a:extLst>
              </p:cNvPr>
              <p:cNvSpPr/>
              <p:nvPr/>
            </p:nvSpPr>
            <p:spPr>
              <a:xfrm>
                <a:off x="7271105" y="3454821"/>
                <a:ext cx="1262544" cy="895504"/>
              </a:xfrm>
              <a:prstGeom prst="rect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/>
                <a:stretch>
                  <a:fillRect t="-31000" b="-31000"/>
                </a:stretch>
              </a:blipFill>
              <a:effectLst>
                <a:outerShdw blurRad="50800" dist="50800" dir="5400000" algn="ctr" rotWithShape="0">
                  <a:srgbClr val="00B0F0"/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B04A8E4-279C-4956-997E-786E66A9833A}"/>
                  </a:ext>
                </a:extLst>
              </p:cNvPr>
              <p:cNvSpPr/>
              <p:nvPr/>
            </p:nvSpPr>
            <p:spPr>
              <a:xfrm>
                <a:off x="7179712" y="3487636"/>
                <a:ext cx="1445932" cy="831375"/>
              </a:xfrm>
              <a:prstGeom prst="rect">
                <a:avLst/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BB38B3D-9F4A-4ED5-8F1E-BF532933F907}"/>
                  </a:ext>
                </a:extLst>
              </p:cNvPr>
              <p:cNvSpPr/>
              <p:nvPr/>
            </p:nvSpPr>
            <p:spPr>
              <a:xfrm>
                <a:off x="7179712" y="3964852"/>
                <a:ext cx="1445932" cy="354660"/>
              </a:xfrm>
              <a:custGeom>
                <a:avLst/>
                <a:gdLst>
                  <a:gd name="connsiteX0" fmla="*/ 0 w 1445932"/>
                  <a:gd name="connsiteY0" fmla="*/ 0 h 354660"/>
                  <a:gd name="connsiteX1" fmla="*/ 1445932 w 1445932"/>
                  <a:gd name="connsiteY1" fmla="*/ 0 h 354660"/>
                  <a:gd name="connsiteX2" fmla="*/ 1445932 w 1445932"/>
                  <a:gd name="connsiteY2" fmla="*/ 354660 h 354660"/>
                  <a:gd name="connsiteX3" fmla="*/ 0 w 1445932"/>
                  <a:gd name="connsiteY3" fmla="*/ 354660 h 354660"/>
                  <a:gd name="connsiteX4" fmla="*/ 0 w 1445932"/>
                  <a:gd name="connsiteY4" fmla="*/ 0 h 354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5932" h="354660">
                    <a:moveTo>
                      <a:pt x="0" y="0"/>
                    </a:moveTo>
                    <a:lnTo>
                      <a:pt x="1445932" y="0"/>
                    </a:lnTo>
                    <a:lnTo>
                      <a:pt x="1445932" y="354660"/>
                    </a:lnTo>
                    <a:lnTo>
                      <a:pt x="0" y="35466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6670" tIns="8890" rIns="26670" bIns="0" numCol="1" spcCol="1270" anchor="b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 dirty="0">
                    <a:solidFill>
                      <a:schemeClr val="bg1"/>
                    </a:solidFill>
                  </a:rPr>
                  <a:t>Science</a:t>
                </a:r>
              </a:p>
            </p:txBody>
          </p:sp>
          <p:sp>
            <p:nvSpPr>
              <p:cNvPr id="42" name="Rectangle 41" descr="Shield Cross outline">
                <a:extLst>
                  <a:ext uri="{FF2B5EF4-FFF2-40B4-BE49-F238E27FC236}">
                    <a16:creationId xmlns:a16="http://schemas.microsoft.com/office/drawing/2014/main" id="{E75E4D62-6D45-4090-B254-01E27C9255B9}"/>
                  </a:ext>
                </a:extLst>
              </p:cNvPr>
              <p:cNvSpPr/>
              <p:nvPr/>
            </p:nvSpPr>
            <p:spPr>
              <a:xfrm>
                <a:off x="2705063" y="3832292"/>
                <a:ext cx="789891" cy="802362"/>
              </a:xfrm>
              <a:prstGeom prst="rect">
                <a:avLst/>
              </a:prstGeom>
              <a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/>
                <a:stretch>
                  <a:fillRect l="-1000" r="-1000"/>
                </a:stretch>
              </a:blipFill>
              <a:effectLst>
                <a:outerShdw blurRad="50800" dist="50800" dir="5400000" algn="ctr" rotWithShape="0">
                  <a:srgbClr val="FF0000"/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2D20C5A-7740-4B15-AC97-4B8CAAD65B72}"/>
                  </a:ext>
                </a:extLst>
              </p:cNvPr>
              <p:cNvSpPr/>
              <p:nvPr/>
            </p:nvSpPr>
            <p:spPr>
              <a:xfrm>
                <a:off x="2786693" y="3916830"/>
                <a:ext cx="627231" cy="640789"/>
              </a:xfrm>
              <a:prstGeom prst="rect">
                <a:avLst/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95FA821-4ACF-421D-BE12-C63420671B05}"/>
                  </a:ext>
                </a:extLst>
              </p:cNvPr>
              <p:cNvSpPr/>
              <p:nvPr/>
            </p:nvSpPr>
            <p:spPr>
              <a:xfrm>
                <a:off x="2786693" y="4203459"/>
                <a:ext cx="627231" cy="354660"/>
              </a:xfrm>
              <a:custGeom>
                <a:avLst/>
                <a:gdLst>
                  <a:gd name="connsiteX0" fmla="*/ 0 w 627231"/>
                  <a:gd name="connsiteY0" fmla="*/ 0 h 354660"/>
                  <a:gd name="connsiteX1" fmla="*/ 627231 w 627231"/>
                  <a:gd name="connsiteY1" fmla="*/ 0 h 354660"/>
                  <a:gd name="connsiteX2" fmla="*/ 627231 w 627231"/>
                  <a:gd name="connsiteY2" fmla="*/ 354660 h 354660"/>
                  <a:gd name="connsiteX3" fmla="*/ 0 w 627231"/>
                  <a:gd name="connsiteY3" fmla="*/ 354660 h 354660"/>
                  <a:gd name="connsiteX4" fmla="*/ 0 w 627231"/>
                  <a:gd name="connsiteY4" fmla="*/ 0 h 354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231" h="354660">
                    <a:moveTo>
                      <a:pt x="0" y="0"/>
                    </a:moveTo>
                    <a:lnTo>
                      <a:pt x="627231" y="0"/>
                    </a:lnTo>
                    <a:lnTo>
                      <a:pt x="627231" y="354660"/>
                    </a:lnTo>
                    <a:lnTo>
                      <a:pt x="0" y="35466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6670" tIns="8890" rIns="26670" bIns="0" numCol="1" spcCol="1270" anchor="b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 dirty="0">
                    <a:solidFill>
                      <a:schemeClr val="bg1"/>
                    </a:solidFill>
                  </a:rPr>
                  <a:t>Security</a:t>
                </a:r>
              </a:p>
            </p:txBody>
          </p:sp>
          <p:sp>
            <p:nvSpPr>
              <p:cNvPr id="45" name="Rectangle 44" descr="Playground with solid fill">
                <a:extLst>
                  <a:ext uri="{FF2B5EF4-FFF2-40B4-BE49-F238E27FC236}">
                    <a16:creationId xmlns:a16="http://schemas.microsoft.com/office/drawing/2014/main" id="{9B5C14DE-8E32-4BDD-A901-411739F74259}"/>
                  </a:ext>
                </a:extLst>
              </p:cNvPr>
              <p:cNvSpPr/>
              <p:nvPr/>
            </p:nvSpPr>
            <p:spPr>
              <a:xfrm>
                <a:off x="6478653" y="4788224"/>
                <a:ext cx="1391312" cy="1350109"/>
              </a:xfrm>
              <a:prstGeom prst="rect">
                <a:avLst/>
              </a:prstGeom>
              <a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rcRect/>
                <a:stretch>
                  <a:fillRect t="-2000" b="-2000"/>
                </a:stretch>
              </a:blipFill>
              <a:effectLst>
                <a:outerShdw blurRad="50800" dist="50800" dir="5400000" algn="ctr" rotWithShape="0">
                  <a:schemeClr val="accent3">
                    <a:lumMod val="75000"/>
                  </a:scheme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452DD79-BF1F-4731-A415-9E82E062856C}"/>
                  </a:ext>
                </a:extLst>
              </p:cNvPr>
              <p:cNvSpPr/>
              <p:nvPr/>
            </p:nvSpPr>
            <p:spPr>
              <a:xfrm>
                <a:off x="6558483" y="4871261"/>
                <a:ext cx="1227452" cy="1186035"/>
              </a:xfrm>
              <a:prstGeom prst="rect">
                <a:avLst/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00CA317-CF80-4058-A265-EFFF02642175}"/>
                  </a:ext>
                </a:extLst>
              </p:cNvPr>
              <p:cNvSpPr/>
              <p:nvPr/>
            </p:nvSpPr>
            <p:spPr>
              <a:xfrm>
                <a:off x="6558483" y="5702637"/>
                <a:ext cx="1227452" cy="354660"/>
              </a:xfrm>
              <a:custGeom>
                <a:avLst/>
                <a:gdLst>
                  <a:gd name="connsiteX0" fmla="*/ 0 w 1227452"/>
                  <a:gd name="connsiteY0" fmla="*/ 0 h 354660"/>
                  <a:gd name="connsiteX1" fmla="*/ 1227452 w 1227452"/>
                  <a:gd name="connsiteY1" fmla="*/ 0 h 354660"/>
                  <a:gd name="connsiteX2" fmla="*/ 1227452 w 1227452"/>
                  <a:gd name="connsiteY2" fmla="*/ 354660 h 354660"/>
                  <a:gd name="connsiteX3" fmla="*/ 0 w 1227452"/>
                  <a:gd name="connsiteY3" fmla="*/ 354660 h 354660"/>
                  <a:gd name="connsiteX4" fmla="*/ 0 w 1227452"/>
                  <a:gd name="connsiteY4" fmla="*/ 0 h 354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7452" h="354660">
                    <a:moveTo>
                      <a:pt x="0" y="0"/>
                    </a:moveTo>
                    <a:lnTo>
                      <a:pt x="1227452" y="0"/>
                    </a:lnTo>
                    <a:lnTo>
                      <a:pt x="1227452" y="354660"/>
                    </a:lnTo>
                    <a:lnTo>
                      <a:pt x="0" y="35466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6670" tIns="8890" rIns="26670" bIns="0" numCol="1" spcCol="1270" anchor="b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 dirty="0">
                    <a:solidFill>
                      <a:schemeClr val="bg1"/>
                    </a:solidFill>
                  </a:rPr>
                  <a:t>Education</a:t>
                </a:r>
              </a:p>
            </p:txBody>
          </p:sp>
          <p:sp>
            <p:nvSpPr>
              <p:cNvPr id="48" name="Rectangle 47" descr="Boardroom with solid fill">
                <a:extLst>
                  <a:ext uri="{FF2B5EF4-FFF2-40B4-BE49-F238E27FC236}">
                    <a16:creationId xmlns:a16="http://schemas.microsoft.com/office/drawing/2014/main" id="{5A49CA8F-A212-49DF-8072-E2870C02E553}"/>
                  </a:ext>
                </a:extLst>
              </p:cNvPr>
              <p:cNvSpPr/>
              <p:nvPr/>
            </p:nvSpPr>
            <p:spPr>
              <a:xfrm>
                <a:off x="3611397" y="4788224"/>
                <a:ext cx="1417122" cy="802362"/>
              </a:xfrm>
              <a:prstGeom prst="rect">
                <a:avLst/>
              </a:prstGeom>
              <a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rcRect/>
                <a:stretch>
                  <a:fillRect t="-38000" b="-38000"/>
                </a:stretch>
              </a:blipFill>
              <a:effectLst>
                <a:outerShdw blurRad="50800" dist="50800" dir="5400000" algn="ctr" rotWithShape="0">
                  <a:schemeClr val="accent6">
                    <a:lumMod val="75000"/>
                  </a:scheme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4ED0BDF-51E1-4D02-82E8-2A47D5EFB3B1}"/>
                  </a:ext>
                </a:extLst>
              </p:cNvPr>
              <p:cNvSpPr/>
              <p:nvPr/>
            </p:nvSpPr>
            <p:spPr>
              <a:xfrm>
                <a:off x="3694227" y="4871261"/>
                <a:ext cx="1255062" cy="640789"/>
              </a:xfrm>
              <a:prstGeom prst="rect">
                <a:avLst/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6A6C989-EEEB-49B6-B017-70239A9D889C}"/>
                  </a:ext>
                </a:extLst>
              </p:cNvPr>
              <p:cNvSpPr/>
              <p:nvPr/>
            </p:nvSpPr>
            <p:spPr>
              <a:xfrm>
                <a:off x="3694227" y="5157390"/>
                <a:ext cx="1255062" cy="354660"/>
              </a:xfrm>
              <a:custGeom>
                <a:avLst/>
                <a:gdLst>
                  <a:gd name="connsiteX0" fmla="*/ 0 w 1255062"/>
                  <a:gd name="connsiteY0" fmla="*/ 0 h 354660"/>
                  <a:gd name="connsiteX1" fmla="*/ 1255062 w 1255062"/>
                  <a:gd name="connsiteY1" fmla="*/ 0 h 354660"/>
                  <a:gd name="connsiteX2" fmla="*/ 1255062 w 1255062"/>
                  <a:gd name="connsiteY2" fmla="*/ 354660 h 354660"/>
                  <a:gd name="connsiteX3" fmla="*/ 0 w 1255062"/>
                  <a:gd name="connsiteY3" fmla="*/ 354660 h 354660"/>
                  <a:gd name="connsiteX4" fmla="*/ 0 w 1255062"/>
                  <a:gd name="connsiteY4" fmla="*/ 0 h 354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5062" h="354660">
                    <a:moveTo>
                      <a:pt x="0" y="0"/>
                    </a:moveTo>
                    <a:lnTo>
                      <a:pt x="1255062" y="0"/>
                    </a:lnTo>
                    <a:lnTo>
                      <a:pt x="1255062" y="354660"/>
                    </a:lnTo>
                    <a:lnTo>
                      <a:pt x="0" y="35466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6670" tIns="8890" rIns="26670" bIns="0" numCol="1" spcCol="1270" anchor="b" anchorCtr="0">
                <a:noAutofit/>
              </a:bodyPr>
              <a:lstStyle/>
              <a:p>
                <a:pPr marL="0" lvl="0" indent="0" algn="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 dirty="0"/>
                  <a:t>Home/</a:t>
                </a:r>
                <a:r>
                  <a:rPr lang="en-US" sz="1400" kern="1200" dirty="0">
                    <a:solidFill>
                      <a:schemeClr val="bg1"/>
                    </a:solidFill>
                  </a:rPr>
                  <a:t>Business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3825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BFA5F6A-48B3-4243-9201-242E31065D6E}"/>
              </a:ext>
            </a:extLst>
          </p:cNvPr>
          <p:cNvGrpSpPr/>
          <p:nvPr/>
        </p:nvGrpSpPr>
        <p:grpSpPr>
          <a:xfrm>
            <a:off x="2715491" y="900545"/>
            <a:ext cx="6946287" cy="2951019"/>
            <a:chOff x="2715491" y="900545"/>
            <a:chExt cx="6946287" cy="295101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40B245A-DD71-4294-8B50-71CC0D9C2149}"/>
                </a:ext>
              </a:extLst>
            </p:cNvPr>
            <p:cNvSpPr/>
            <p:nvPr/>
          </p:nvSpPr>
          <p:spPr>
            <a:xfrm>
              <a:off x="2715491" y="900545"/>
              <a:ext cx="6946287" cy="2951019"/>
            </a:xfrm>
            <a:prstGeom prst="roundRect">
              <a:avLst/>
            </a:prstGeom>
            <a:noFill/>
            <a:ln w="31750"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840BB5E-2D3D-4AE6-9998-152F857AD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9492" y="1662545"/>
              <a:ext cx="2807854" cy="1579418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bg2">
                  <a:lumMod val="40000"/>
                  <a:lumOff val="60000"/>
                </a:schemeClr>
              </a:outerShdw>
              <a:softEdge rad="1016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3C21DE-3767-4CA8-9EF0-BF6DA14B581C}"/>
                </a:ext>
              </a:extLst>
            </p:cNvPr>
            <p:cNvSpPr/>
            <p:nvPr/>
          </p:nvSpPr>
          <p:spPr>
            <a:xfrm>
              <a:off x="3423898" y="1354768"/>
              <a:ext cx="1799266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Back-end Services</a:t>
              </a:r>
              <a:endParaRPr lang="en-US" sz="1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6" name="Arrow: Left-Right 5">
              <a:extLst>
                <a:ext uri="{FF2B5EF4-FFF2-40B4-BE49-F238E27FC236}">
                  <a16:creationId xmlns:a16="http://schemas.microsoft.com/office/drawing/2014/main" id="{55B3E89A-19A4-4785-B5DB-335DEA139881}"/>
                </a:ext>
              </a:extLst>
            </p:cNvPr>
            <p:cNvSpPr/>
            <p:nvPr/>
          </p:nvSpPr>
          <p:spPr>
            <a:xfrm>
              <a:off x="6002482" y="2223655"/>
              <a:ext cx="1236518" cy="346363"/>
            </a:xfrm>
            <a:prstGeom prst="leftRightArrow">
              <a:avLst/>
            </a:prstGeom>
            <a:effectLst>
              <a:outerShdw blurRad="50800" dist="50800" dir="5400000" algn="ctr" rotWithShape="0">
                <a:schemeClr val="accent1">
                  <a:lumMod val="60000"/>
                  <a:lumOff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2" name="Picture 4" descr="See the source image">
              <a:extLst>
                <a:ext uri="{FF2B5EF4-FFF2-40B4-BE49-F238E27FC236}">
                  <a16:creationId xmlns:a16="http://schemas.microsoft.com/office/drawing/2014/main" id="{DFC63475-C13C-420B-A4E8-42326BDDD2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4136" y="1424249"/>
              <a:ext cx="2197642" cy="1716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43C725-9D4A-4146-8875-9C2F0429FFDC}"/>
                </a:ext>
              </a:extLst>
            </p:cNvPr>
            <p:cNvSpPr/>
            <p:nvPr/>
          </p:nvSpPr>
          <p:spPr>
            <a:xfrm>
              <a:off x="8018318" y="2570018"/>
              <a:ext cx="1468543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User submitted data</a:t>
              </a:r>
            </a:p>
            <a:p>
              <a:pPr algn="ctr"/>
              <a:r>
                <a:rPr lang="en-US" sz="12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And</a:t>
              </a:r>
            </a:p>
            <a:p>
              <a:pPr algn="ctr"/>
              <a:r>
                <a:rPr lang="en-US" sz="12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Curated Collection</a:t>
              </a:r>
              <a:endParaRPr lang="en-US" sz="1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168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9F7F-EE4E-482A-9100-10BD46015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AD5F-CE12-4BD5-B1C0-543DD3575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D5A33-21AF-4FE3-A5F1-4D504A9F4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8" y="0"/>
            <a:ext cx="11998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76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A67A08-0B80-4E90-B8C8-04AEE3834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028" y="933315"/>
            <a:ext cx="1841691" cy="2762535"/>
          </a:xfrm>
        </p:spPr>
      </p:pic>
      <p:sp>
        <p:nvSpPr>
          <p:cNvPr id="6" name="Plus Sign 5">
            <a:extLst>
              <a:ext uri="{FF2B5EF4-FFF2-40B4-BE49-F238E27FC236}">
                <a16:creationId xmlns:a16="http://schemas.microsoft.com/office/drawing/2014/main" id="{86FA8A7E-F1C8-4683-8405-60888CA08A4E}"/>
              </a:ext>
            </a:extLst>
          </p:cNvPr>
          <p:cNvSpPr/>
          <p:nvPr/>
        </p:nvSpPr>
        <p:spPr>
          <a:xfrm>
            <a:off x="2979655" y="1801027"/>
            <a:ext cx="914400" cy="886135"/>
          </a:xfrm>
          <a:prstGeom prst="mathPlu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6A4F76-C738-40F0-994D-41E2A457C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458" y="1186666"/>
            <a:ext cx="2947511" cy="270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quals 6">
            <a:extLst>
              <a:ext uri="{FF2B5EF4-FFF2-40B4-BE49-F238E27FC236}">
                <a16:creationId xmlns:a16="http://schemas.microsoft.com/office/drawing/2014/main" id="{252DE492-5077-440B-9B6F-1DDB703C4683}"/>
              </a:ext>
            </a:extLst>
          </p:cNvPr>
          <p:cNvSpPr/>
          <p:nvPr/>
        </p:nvSpPr>
        <p:spPr>
          <a:xfrm>
            <a:off x="7058890" y="2244094"/>
            <a:ext cx="1059873" cy="642991"/>
          </a:xfrm>
          <a:prstGeom prst="mathEqual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AA0D50B-E85C-4DCD-85C8-3F5EF7101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603" y="788933"/>
            <a:ext cx="1592599" cy="134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6BEBAA44-8EF8-46FA-8C0B-E60EECEDC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684" y="1979334"/>
            <a:ext cx="1594518" cy="23917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246051-BE24-4451-BFE0-F503145643E3}"/>
              </a:ext>
            </a:extLst>
          </p:cNvPr>
          <p:cNvSpPr/>
          <p:nvPr/>
        </p:nvSpPr>
        <p:spPr>
          <a:xfrm>
            <a:off x="10444389" y="1963755"/>
            <a:ext cx="516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9778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29332-8C0D-4DFE-9F66-8CE37054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DDAEC-B3D7-486F-ACD2-1606525AA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4D5FA38-5249-4B05-8208-D4ADC1981255}"/>
              </a:ext>
            </a:extLst>
          </p:cNvPr>
          <p:cNvSpPr/>
          <p:nvPr/>
        </p:nvSpPr>
        <p:spPr>
          <a:xfrm>
            <a:off x="914400" y="906159"/>
            <a:ext cx="9620250" cy="504568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B43B2-1599-4A00-A57B-E67B6EF0D889}"/>
              </a:ext>
            </a:extLst>
          </p:cNvPr>
          <p:cNvSpPr txBox="1"/>
          <p:nvPr/>
        </p:nvSpPr>
        <p:spPr>
          <a:xfrm>
            <a:off x="3340100" y="1517650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Welcome!   </a:t>
            </a:r>
            <a:r>
              <a:rPr lang="en-US" dirty="0" err="1">
                <a:solidFill>
                  <a:srgbClr val="FF0000"/>
                </a:solidFill>
              </a:rPr>
              <a:t>EllieSmelly</a:t>
            </a:r>
            <a:r>
              <a:rPr lang="en-US" dirty="0">
                <a:solidFill>
                  <a:srgbClr val="FF0000"/>
                </a:solidFill>
              </a:rPr>
              <a:t> can help identify a smell or you can help us build a collection of smells for other to use as  a reference. Tap Start to initiate collection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53512F-2A6E-4AB1-B5D6-F9E8162B8744}"/>
              </a:ext>
            </a:extLst>
          </p:cNvPr>
          <p:cNvSpPr/>
          <p:nvPr/>
        </p:nvSpPr>
        <p:spPr>
          <a:xfrm>
            <a:off x="4235450" y="3162300"/>
            <a:ext cx="3536950" cy="1254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Start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1F863-7403-43B4-8686-BBCBD5CE46A3}"/>
              </a:ext>
            </a:extLst>
          </p:cNvPr>
          <p:cNvSpPr txBox="1"/>
          <p:nvPr/>
        </p:nvSpPr>
        <p:spPr>
          <a:xfrm>
            <a:off x="3676650" y="156681"/>
            <a:ext cx="409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HOME TAB</a:t>
            </a:r>
          </a:p>
        </p:txBody>
      </p:sp>
    </p:spTree>
    <p:extLst>
      <p:ext uri="{BB962C8B-B14F-4D97-AF65-F5344CB8AC3E}">
        <p14:creationId xmlns:p14="http://schemas.microsoft.com/office/powerpoint/2010/main" val="2122128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29332-8C0D-4DFE-9F66-8CE37054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DDAEC-B3D7-486F-ACD2-1606525AA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4D5FA38-5249-4B05-8208-D4ADC1981255}"/>
              </a:ext>
            </a:extLst>
          </p:cNvPr>
          <p:cNvSpPr/>
          <p:nvPr/>
        </p:nvSpPr>
        <p:spPr>
          <a:xfrm>
            <a:off x="1284286" y="1094767"/>
            <a:ext cx="9620250" cy="504568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B43B2-1599-4A00-A57B-E67B6EF0D889}"/>
              </a:ext>
            </a:extLst>
          </p:cNvPr>
          <p:cNvSpPr txBox="1"/>
          <p:nvPr/>
        </p:nvSpPr>
        <p:spPr>
          <a:xfrm>
            <a:off x="3340100" y="1517650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Great news! I have enough sample for me to try to identify or you to help me learn. Tap to select your preference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53512F-2A6E-4AB1-B5D6-F9E8162B8744}"/>
              </a:ext>
            </a:extLst>
          </p:cNvPr>
          <p:cNvSpPr/>
          <p:nvPr/>
        </p:nvSpPr>
        <p:spPr>
          <a:xfrm>
            <a:off x="2222500" y="2801639"/>
            <a:ext cx="3536950" cy="1254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Identify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85924E-B4FD-4555-AFA6-D7A9A81383A1}"/>
              </a:ext>
            </a:extLst>
          </p:cNvPr>
          <p:cNvSpPr/>
          <p:nvPr/>
        </p:nvSpPr>
        <p:spPr>
          <a:xfrm>
            <a:off x="6432550" y="2803921"/>
            <a:ext cx="3536950" cy="125472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You tell 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F7732-1F07-4247-9548-57E7B9E09C51}"/>
              </a:ext>
            </a:extLst>
          </p:cNvPr>
          <p:cNvSpPr txBox="1"/>
          <p:nvPr/>
        </p:nvSpPr>
        <p:spPr>
          <a:xfrm>
            <a:off x="3676650" y="156681"/>
            <a:ext cx="409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SELECTION TAB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A16EEE1-EF36-4436-BD4B-D229392C302C}"/>
              </a:ext>
            </a:extLst>
          </p:cNvPr>
          <p:cNvSpPr/>
          <p:nvPr/>
        </p:nvSpPr>
        <p:spPr>
          <a:xfrm>
            <a:off x="4038600" y="4508512"/>
            <a:ext cx="3536950" cy="1254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Start Over</a:t>
            </a:r>
          </a:p>
        </p:txBody>
      </p:sp>
    </p:spTree>
    <p:extLst>
      <p:ext uri="{BB962C8B-B14F-4D97-AF65-F5344CB8AC3E}">
        <p14:creationId xmlns:p14="http://schemas.microsoft.com/office/powerpoint/2010/main" val="978435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29332-8C0D-4DFE-9F66-8CE37054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DDAEC-B3D7-486F-ACD2-1606525AA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4D5FA38-5249-4B05-8208-D4ADC1981255}"/>
              </a:ext>
            </a:extLst>
          </p:cNvPr>
          <p:cNvSpPr/>
          <p:nvPr/>
        </p:nvSpPr>
        <p:spPr>
          <a:xfrm>
            <a:off x="1427161" y="789969"/>
            <a:ext cx="9620250" cy="504568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B43B2-1599-4A00-A57B-E67B6EF0D889}"/>
              </a:ext>
            </a:extLst>
          </p:cNvPr>
          <p:cNvSpPr txBox="1"/>
          <p:nvPr/>
        </p:nvSpPr>
        <p:spPr>
          <a:xfrm>
            <a:off x="7467600" y="1363741"/>
            <a:ext cx="3250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Thanks for help me learn, please enter what you think it smells like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85924E-B4FD-4555-AFA6-D7A9A81383A1}"/>
              </a:ext>
            </a:extLst>
          </p:cNvPr>
          <p:cNvSpPr/>
          <p:nvPr/>
        </p:nvSpPr>
        <p:spPr>
          <a:xfrm>
            <a:off x="7642620" y="3043238"/>
            <a:ext cx="2381250" cy="629642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Submit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255431-5D21-4B04-8067-889EB28A0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31" y="1066799"/>
            <a:ext cx="5414571" cy="40576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D72573-06D0-4E26-A27D-1873CA4EA02C}"/>
              </a:ext>
            </a:extLst>
          </p:cNvPr>
          <p:cNvSpPr txBox="1"/>
          <p:nvPr/>
        </p:nvSpPr>
        <p:spPr>
          <a:xfrm>
            <a:off x="3676650" y="156681"/>
            <a:ext cx="409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KEYBOARD TAB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94160EF-9592-4287-A8F3-F6BB8C170642}"/>
              </a:ext>
            </a:extLst>
          </p:cNvPr>
          <p:cNvSpPr/>
          <p:nvPr/>
        </p:nvSpPr>
        <p:spPr>
          <a:xfrm>
            <a:off x="7467600" y="3846911"/>
            <a:ext cx="3536950" cy="1254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Start Over</a:t>
            </a:r>
          </a:p>
        </p:txBody>
      </p:sp>
    </p:spTree>
    <p:extLst>
      <p:ext uri="{BB962C8B-B14F-4D97-AF65-F5344CB8AC3E}">
        <p14:creationId xmlns:p14="http://schemas.microsoft.com/office/powerpoint/2010/main" val="121265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29332-8C0D-4DFE-9F66-8CE37054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DDAEC-B3D7-486F-ACD2-1606525AA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4D5FA38-5249-4B05-8208-D4ADC1981255}"/>
              </a:ext>
            </a:extLst>
          </p:cNvPr>
          <p:cNvSpPr/>
          <p:nvPr/>
        </p:nvSpPr>
        <p:spPr>
          <a:xfrm>
            <a:off x="1063625" y="1069367"/>
            <a:ext cx="9620250" cy="504568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B43B2-1599-4A00-A57B-E67B6EF0D889}"/>
              </a:ext>
            </a:extLst>
          </p:cNvPr>
          <p:cNvSpPr txBox="1"/>
          <p:nvPr/>
        </p:nvSpPr>
        <p:spPr>
          <a:xfrm>
            <a:off x="2609850" y="1252588"/>
            <a:ext cx="5899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Sample have been identified as :    with % confidence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85924E-B4FD-4555-AFA6-D7A9A81383A1}"/>
              </a:ext>
            </a:extLst>
          </p:cNvPr>
          <p:cNvSpPr/>
          <p:nvPr/>
        </p:nvSpPr>
        <p:spPr>
          <a:xfrm>
            <a:off x="3676650" y="4071044"/>
            <a:ext cx="3536950" cy="125472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Start 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8F6693-C827-4B70-BAFE-FB720CA20F13}"/>
              </a:ext>
            </a:extLst>
          </p:cNvPr>
          <p:cNvSpPr txBox="1"/>
          <p:nvPr/>
        </p:nvSpPr>
        <p:spPr>
          <a:xfrm>
            <a:off x="3676650" y="156682"/>
            <a:ext cx="536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SAMPLE_IDENTIFIED TAB</a:t>
            </a:r>
          </a:p>
        </p:txBody>
      </p:sp>
    </p:spTree>
    <p:extLst>
      <p:ext uri="{BB962C8B-B14F-4D97-AF65-F5344CB8AC3E}">
        <p14:creationId xmlns:p14="http://schemas.microsoft.com/office/powerpoint/2010/main" val="395682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29332-8C0D-4DFE-9F66-8CE37054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DDAEC-B3D7-486F-ACD2-1606525AA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4D5FA38-5249-4B05-8208-D4ADC1981255}"/>
              </a:ext>
            </a:extLst>
          </p:cNvPr>
          <p:cNvSpPr/>
          <p:nvPr/>
        </p:nvSpPr>
        <p:spPr>
          <a:xfrm>
            <a:off x="1284286" y="1094767"/>
            <a:ext cx="9620250" cy="504568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B43B2-1599-4A00-A57B-E67B6EF0D889}"/>
              </a:ext>
            </a:extLst>
          </p:cNvPr>
          <p:cNvSpPr txBox="1"/>
          <p:nvPr/>
        </p:nvSpPr>
        <p:spPr>
          <a:xfrm>
            <a:off x="3251200" y="1357803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Sample received! , I have now # of samples of the same kind. The more I have the better matches I can make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85924E-B4FD-4555-AFA6-D7A9A81383A1}"/>
              </a:ext>
            </a:extLst>
          </p:cNvPr>
          <p:cNvSpPr/>
          <p:nvPr/>
        </p:nvSpPr>
        <p:spPr>
          <a:xfrm>
            <a:off x="4267200" y="2836373"/>
            <a:ext cx="3536950" cy="125472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Start 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D0F3FC-A763-4A56-A9D1-5220E45EF641}"/>
              </a:ext>
            </a:extLst>
          </p:cNvPr>
          <p:cNvSpPr txBox="1"/>
          <p:nvPr/>
        </p:nvSpPr>
        <p:spPr>
          <a:xfrm>
            <a:off x="3676650" y="156682"/>
            <a:ext cx="536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SAMPLE_RECEIVED TAB</a:t>
            </a:r>
          </a:p>
        </p:txBody>
      </p:sp>
    </p:spTree>
    <p:extLst>
      <p:ext uri="{BB962C8B-B14F-4D97-AF65-F5344CB8AC3E}">
        <p14:creationId xmlns:p14="http://schemas.microsoft.com/office/powerpoint/2010/main" val="1854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354F-C587-41E3-A4A2-C493045C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C1B7F-8B70-4EA7-9F8B-7AAC5A9DC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ACF09-064F-4A98-8A30-62AF61A29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8" y="0"/>
            <a:ext cx="11998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84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B1A7-388B-4A3B-BFAF-594ED0279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D4FEE-8AA6-46AA-92BE-ECC569370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55E460-EDBB-4FFE-8D15-7FAFF4B4E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55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F12C9-5BA0-4FB7-A4D0-5FF4B114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09187-2F24-4252-92D2-7B3044A56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EB3FA-7E00-4E61-B67C-6C1E05F8C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8" y="0"/>
            <a:ext cx="11998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26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1861</TotalTime>
  <Words>186</Words>
  <Application>Microsoft Office PowerPoint</Application>
  <PresentationFormat>Widescreen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Tw Cen MT</vt:lpstr>
      <vt:lpstr>Circuit</vt:lpstr>
      <vt:lpstr>Ellie-SMELLY For AWS-EDU-Kit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Ellie-METER AWS-ENOSE</dc:title>
  <dc:creator>Annie Zaragoza</dc:creator>
  <cp:lastModifiedBy>Annie Zaragoza</cp:lastModifiedBy>
  <cp:revision>7</cp:revision>
  <dcterms:created xsi:type="dcterms:W3CDTF">2021-07-17T12:01:45Z</dcterms:created>
  <dcterms:modified xsi:type="dcterms:W3CDTF">2021-09-09T01:41:45Z</dcterms:modified>
</cp:coreProperties>
</file>